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58" r:id="rId3"/>
    <p:sldId id="257" r:id="rId4"/>
    <p:sldId id="259" r:id="rId5"/>
    <p:sldId id="261" r:id="rId6"/>
    <p:sldId id="260" r:id="rId7"/>
    <p:sldId id="284" r:id="rId8"/>
    <p:sldId id="264" r:id="rId9"/>
    <p:sldId id="265" r:id="rId10"/>
    <p:sldId id="267" r:id="rId11"/>
    <p:sldId id="269" r:id="rId12"/>
    <p:sldId id="268" r:id="rId13"/>
    <p:sldId id="271" r:id="rId14"/>
    <p:sldId id="270" r:id="rId15"/>
    <p:sldId id="272" r:id="rId16"/>
    <p:sldId id="273" r:id="rId17"/>
    <p:sldId id="274" r:id="rId18"/>
    <p:sldId id="275" r:id="rId19"/>
    <p:sldId id="285" r:id="rId20"/>
    <p:sldId id="263" r:id="rId21"/>
    <p:sldId id="281" r:id="rId22"/>
    <p:sldId id="282" r:id="rId23"/>
    <p:sldId id="276" r:id="rId24"/>
    <p:sldId id="283" r:id="rId25"/>
    <p:sldId id="286" r:id="rId26"/>
    <p:sldId id="287" r:id="rId27"/>
    <p:sldId id="288" r:id="rId28"/>
    <p:sldId id="277" r:id="rId29"/>
    <p:sldId id="289" r:id="rId30"/>
    <p:sldId id="290" r:id="rId31"/>
    <p:sldId id="291" r:id="rId32"/>
    <p:sldId id="294" r:id="rId33"/>
    <p:sldId id="295" r:id="rId34"/>
    <p:sldId id="296" r:id="rId35"/>
    <p:sldId id="297" r:id="rId36"/>
    <p:sldId id="292" r:id="rId37"/>
    <p:sldId id="293" r:id="rId38"/>
    <p:sldId id="278" r:id="rId39"/>
    <p:sldId id="27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23653-F343-4EDA-8A0C-26D999E705B0}" type="datetimeFigureOut">
              <a:rPr lang="pt-BR" smtClean="0"/>
              <a:t>01/11/2016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C27D3-7A70-43F3-A635-6F1FCF0BEE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32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755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79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6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90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34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48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02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C27D3-7A70-43F3-A635-6F1FCF0BEE0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4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3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4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2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2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F8717-FDFB-954A-B47A-161E44EED702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466E-DD3A-7B49-AB19-DEC4A7D2C0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7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ndidato-en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496" y="0"/>
            <a:ext cx="10330647" cy="688171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99641"/>
            <a:ext cx="6400800" cy="907750"/>
          </a:xfrm>
        </p:spPr>
        <p:txBody>
          <a:bodyPr/>
          <a:lstStyle/>
          <a:p>
            <a:r>
              <a:rPr lang="pt-BR" dirty="0">
                <a:solidFill>
                  <a:srgbClr val="FFFFFF"/>
                </a:solidFill>
              </a:rPr>
              <a:t>Exame Nacional do Ensino Médio</a:t>
            </a:r>
            <a:r>
              <a:rPr lang="pt-BR" dirty="0">
                <a:solidFill>
                  <a:srgbClr val="FFFFFF"/>
                </a:solidFill>
                <a:effectLst/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7092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ENEM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5284706"/>
            <a:ext cx="6400800" cy="907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FFFFFF"/>
                </a:solidFill>
              </a:rPr>
              <a:t>Tiago Martins</a:t>
            </a:r>
          </a:p>
          <a:p>
            <a:pPr algn="l"/>
            <a:r>
              <a:rPr lang="pt-BR" sz="2000" dirty="0">
                <a:solidFill>
                  <a:srgbClr val="FFFFFF"/>
                </a:solidFill>
              </a:rPr>
              <a:t>Vilson Ferreira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Índice Moran</a:t>
            </a:r>
            <a:endParaRPr lang="en-US" sz="3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Moran-ind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07" y="1560047"/>
            <a:ext cx="5465383" cy="50529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95453" y="2153694"/>
            <a:ext cx="5672981" cy="1739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FF0000"/>
                </a:solidFill>
              </a:rPr>
              <a:t>É significante?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319143"/>
            <a:ext cx="8229600" cy="1006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  <a:endParaRPr lang="en-US" sz="3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Teste de </a:t>
            </a:r>
            <a:r>
              <a:rPr lang="pt-BR" sz="2000" dirty="0" err="1"/>
              <a:t>pseudo</a:t>
            </a:r>
            <a:r>
              <a:rPr lang="pt-BR" sz="2000" dirty="0"/>
              <a:t> significância</a:t>
            </a:r>
          </a:p>
        </p:txBody>
      </p:sp>
      <p:pic>
        <p:nvPicPr>
          <p:cNvPr id="4" name="Picture 3" descr="Captura de Tela 2016-10-31 às 16.51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1657986"/>
            <a:ext cx="7099300" cy="383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7219" y="2333170"/>
            <a:ext cx="2043120" cy="5108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3756217" y="3658821"/>
            <a:ext cx="2663906" cy="51081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Índice local - Mapa de cluster </a:t>
            </a:r>
          </a:p>
        </p:txBody>
      </p:sp>
      <p:pic>
        <p:nvPicPr>
          <p:cNvPr id="9" name="Picture 8" descr="mapa-correlacao-espac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07" y="1670493"/>
            <a:ext cx="5381065" cy="49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50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Escolas Públicas</a:t>
            </a:r>
          </a:p>
        </p:txBody>
      </p:sp>
      <p:pic>
        <p:nvPicPr>
          <p:cNvPr id="8" name="Picture 7" descr="municipa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16643"/>
          <a:stretch/>
        </p:blipFill>
        <p:spPr>
          <a:xfrm>
            <a:off x="5499513" y="1517734"/>
            <a:ext cx="3644487" cy="3520464"/>
          </a:xfrm>
          <a:prstGeom prst="rect">
            <a:avLst/>
          </a:prstGeom>
        </p:spPr>
      </p:pic>
      <p:pic>
        <p:nvPicPr>
          <p:cNvPr id="10" name="Picture 9" descr="federa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r="18653" b="6909"/>
          <a:stretch/>
        </p:blipFill>
        <p:spPr>
          <a:xfrm>
            <a:off x="15443" y="1463406"/>
            <a:ext cx="3449578" cy="3161515"/>
          </a:xfrm>
          <a:prstGeom prst="rect">
            <a:avLst/>
          </a:prstGeom>
        </p:spPr>
      </p:pic>
      <p:pic>
        <p:nvPicPr>
          <p:cNvPr id="3" name="Picture 2" descr="estadual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r="20031"/>
          <a:stretch/>
        </p:blipFill>
        <p:spPr>
          <a:xfrm>
            <a:off x="2443462" y="3560984"/>
            <a:ext cx="3056051" cy="31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5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Escolas Privadas</a:t>
            </a:r>
          </a:p>
        </p:txBody>
      </p:sp>
      <p:pic>
        <p:nvPicPr>
          <p:cNvPr id="7" name="Picture 6" descr="privad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4" y="1642882"/>
            <a:ext cx="6911096" cy="48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0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Situação socioeconômica por municípios</a:t>
            </a:r>
          </a:p>
        </p:txBody>
      </p:sp>
      <p:pic>
        <p:nvPicPr>
          <p:cNvPr id="4" name="Picture 3" descr="mapa-soc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" y="1560047"/>
            <a:ext cx="7148736" cy="51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9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Comparação notas </a:t>
            </a:r>
            <a:r>
              <a:rPr lang="pt-BR" sz="2000" dirty="0" err="1"/>
              <a:t>x</a:t>
            </a:r>
            <a:r>
              <a:rPr lang="pt-BR" sz="2000" dirty="0"/>
              <a:t> situação socioeconômica</a:t>
            </a:r>
          </a:p>
        </p:txBody>
      </p:sp>
      <p:pic>
        <p:nvPicPr>
          <p:cNvPr id="3" name="Picture 2" descr="comparacao-map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5" y="1806206"/>
            <a:ext cx="8978341" cy="35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5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Evolução do nível socioeconômico </a:t>
            </a:r>
            <a:r>
              <a:rPr lang="pt-BR" sz="2000" dirty="0" err="1"/>
              <a:t>x</a:t>
            </a:r>
            <a:r>
              <a:rPr lang="pt-BR" sz="2000" dirty="0"/>
              <a:t> notas</a:t>
            </a:r>
          </a:p>
        </p:txBody>
      </p:sp>
      <p:pic>
        <p:nvPicPr>
          <p:cNvPr id="4" name="Picture 3" descr="padraosocial-nota-map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18" y="1660430"/>
            <a:ext cx="6724858" cy="51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1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Regressão padrão socioeconômico </a:t>
            </a:r>
            <a:r>
              <a:rPr lang="pt-BR" sz="2000" dirty="0" err="1"/>
              <a:t>x</a:t>
            </a:r>
            <a:r>
              <a:rPr lang="pt-BR" sz="2000" dirty="0"/>
              <a:t> notas</a:t>
            </a:r>
          </a:p>
        </p:txBody>
      </p:sp>
      <p:pic>
        <p:nvPicPr>
          <p:cNvPr id="3" name="Picture 2" descr="regressaomunicipio-escola-socioeconomicoScatterNewPlotFr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" y="1560047"/>
            <a:ext cx="7440824" cy="5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PERSPECTIVAS</a:t>
            </a:r>
          </a:p>
        </p:txBody>
      </p:sp>
      <p:pic>
        <p:nvPicPr>
          <p:cNvPr id="3" name="Picture 2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74" y="2410352"/>
            <a:ext cx="2451100" cy="13843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53426" y="3770107"/>
            <a:ext cx="1557765" cy="667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b="1" dirty="0">
                <a:solidFill>
                  <a:schemeClr val="bg2">
                    <a:lumMod val="25000"/>
                  </a:schemeClr>
                </a:solidFill>
              </a:rPr>
              <a:t>Indivíduos</a:t>
            </a:r>
            <a:endParaRPr lang="en-US" sz="2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OBJETIVO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7735" y="2149899"/>
            <a:ext cx="8543575" cy="2541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dirty="0"/>
              <a:t>Compreender como os dados se comportam através de analise exploratória, para então definir e testar hipóteses que possam explicar como as </a:t>
            </a:r>
            <a:r>
              <a:rPr lang="pt-BR" sz="2000" b="1" dirty="0"/>
              <a:t>média gerais </a:t>
            </a:r>
            <a:r>
              <a:rPr lang="pt-BR" sz="2000" dirty="0"/>
              <a:t>das notas do exame são </a:t>
            </a:r>
            <a:r>
              <a:rPr lang="pt-BR" sz="2000" b="1" dirty="0"/>
              <a:t>impactadas</a:t>
            </a:r>
            <a:r>
              <a:rPr lang="pt-BR" sz="2000" dirty="0"/>
              <a:t> por outras variáveis, incluindo </a:t>
            </a:r>
            <a:r>
              <a:rPr lang="pt-BR" sz="2000" b="1" dirty="0"/>
              <a:t>variáveis geográficas.</a:t>
            </a:r>
            <a:r>
              <a:rPr lang="pt-BR" sz="2000" b="1" dirty="0">
                <a:effectLst/>
              </a:rPr>
              <a:t> 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5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5" y="2390997"/>
            <a:ext cx="8153775" cy="40589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1561004"/>
            <a:ext cx="2194560" cy="2251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 nos Municípios</a:t>
            </a:r>
          </a:p>
        </p:txBody>
      </p:sp>
    </p:spTree>
    <p:extLst>
      <p:ext uri="{BB962C8B-B14F-4D97-AF65-F5344CB8AC3E}">
        <p14:creationId xmlns:p14="http://schemas.microsoft.com/office/powerpoint/2010/main" val="156744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40124"/>
            <a:ext cx="5085471" cy="25315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289" y="1640124"/>
            <a:ext cx="3283628" cy="25315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26433"/>
            <a:ext cx="5085471" cy="25315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289" y="4326433"/>
            <a:ext cx="3283628" cy="25315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Escolas Públicas vs. Privadas nos Municípios</a:t>
            </a:r>
          </a:p>
        </p:txBody>
      </p:sp>
    </p:spTree>
    <p:extLst>
      <p:ext uri="{BB962C8B-B14F-4D97-AF65-F5344CB8AC3E}">
        <p14:creationId xmlns:p14="http://schemas.microsoft.com/office/powerpoint/2010/main" val="4053391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40124"/>
            <a:ext cx="5085471" cy="25315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248" y="1642905"/>
            <a:ext cx="3307805" cy="25260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26433"/>
            <a:ext cx="5085471" cy="253156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248" y="4326433"/>
            <a:ext cx="3273957" cy="253156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Mulheres vs. Homens</a:t>
            </a:r>
          </a:p>
        </p:txBody>
      </p:sp>
    </p:spTree>
    <p:extLst>
      <p:ext uri="{BB962C8B-B14F-4D97-AF65-F5344CB8AC3E}">
        <p14:creationId xmlns:p14="http://schemas.microsoft.com/office/powerpoint/2010/main" val="297332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703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 – Indivíduos de Escolas Públicas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7703"/>
            <a:ext cx="9144000" cy="51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 – Indivíduos de Escolas Privadas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27703"/>
            <a:ext cx="9143998" cy="51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3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 – Mulheres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27703"/>
            <a:ext cx="9143998" cy="5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DEFINIÇÃO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 Geral – Homens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727703"/>
            <a:ext cx="9143996" cy="5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3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4391"/>
            <a:ext cx="9147396" cy="455360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Médias (ENEM ~ Indivíduos Escolas Públicas)</a:t>
            </a:r>
          </a:p>
        </p:txBody>
      </p:sp>
    </p:spTree>
    <p:extLst>
      <p:ext uri="{BB962C8B-B14F-4D97-AF65-F5344CB8AC3E}">
        <p14:creationId xmlns:p14="http://schemas.microsoft.com/office/powerpoint/2010/main" val="355811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4391"/>
            <a:ext cx="9147396" cy="4553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Médias (ENEM ~ Indivíduos Escolas Privadas)</a:t>
            </a:r>
          </a:p>
        </p:txBody>
      </p:sp>
    </p:spTree>
    <p:extLst>
      <p:ext uri="{BB962C8B-B14F-4D97-AF65-F5344CB8AC3E}">
        <p14:creationId xmlns:p14="http://schemas.microsoft.com/office/powerpoint/2010/main" val="125046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TIMELINE</a:t>
            </a:r>
          </a:p>
        </p:txBody>
      </p:sp>
      <p:pic>
        <p:nvPicPr>
          <p:cNvPr id="7" name="Content Placeholder 6" descr="timelin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484" b="-41484"/>
          <a:stretch>
            <a:fillRect/>
          </a:stretch>
        </p:blipFill>
        <p:spPr>
          <a:xfrm>
            <a:off x="664273" y="1600200"/>
            <a:ext cx="8229600" cy="4525963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66683" y="4968626"/>
            <a:ext cx="1295471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Dados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51240" y="5380468"/>
            <a:ext cx="1295471" cy="970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500" dirty="0">
                <a:solidFill>
                  <a:schemeClr val="bg2">
                    <a:lumMod val="25000"/>
                  </a:schemeClr>
                </a:solidFill>
              </a:rPr>
              <a:t>Coleta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tratamento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ferramentas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46711" y="1724452"/>
            <a:ext cx="1425018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Análise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Exploratória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31268" y="2219130"/>
            <a:ext cx="1537802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Comportamento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 dos dados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087172" y="5244206"/>
            <a:ext cx="1425018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Definição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hipóteses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12190" y="1831851"/>
            <a:ext cx="1425018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Validação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hipóteses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937208" y="5211377"/>
            <a:ext cx="1425018" cy="774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Conclusões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64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304391"/>
            <a:ext cx="9147394" cy="4553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Médias (ENEM ~ Mulheres)</a:t>
            </a:r>
          </a:p>
        </p:txBody>
      </p:sp>
    </p:spTree>
    <p:extLst>
      <p:ext uri="{BB962C8B-B14F-4D97-AF65-F5344CB8AC3E}">
        <p14:creationId xmlns:p14="http://schemas.microsoft.com/office/powerpoint/2010/main" val="3973212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304391"/>
            <a:ext cx="9147394" cy="455360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Médias (ENEM ~ Homens)</a:t>
            </a:r>
          </a:p>
        </p:txBody>
      </p:sp>
    </p:spTree>
    <p:extLst>
      <p:ext uri="{BB962C8B-B14F-4D97-AF65-F5344CB8AC3E}">
        <p14:creationId xmlns:p14="http://schemas.microsoft.com/office/powerpoint/2010/main" val="267257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18260" r="24195"/>
          <a:stretch/>
        </p:blipFill>
        <p:spPr>
          <a:xfrm>
            <a:off x="0" y="2304391"/>
            <a:ext cx="4670474" cy="455360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Cluster </a:t>
            </a:r>
            <a:r>
              <a:rPr lang="pt-BR" sz="2000" dirty="0" err="1"/>
              <a:t>Map</a:t>
            </a:r>
            <a:r>
              <a:rPr lang="pt-BR" sz="2000" dirty="0"/>
              <a:t> – Média Geral </a:t>
            </a:r>
            <a:r>
              <a:rPr lang="pt-BR" sz="2000" dirty="0" err="1"/>
              <a:t>vs</a:t>
            </a:r>
            <a:r>
              <a:rPr lang="pt-BR" sz="2000" dirty="0"/>
              <a:t> Média Pública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/>
          <a:srcRect l="25167" r="25910"/>
          <a:stretch/>
        </p:blipFill>
        <p:spPr>
          <a:xfrm>
            <a:off x="4670474" y="2304391"/>
            <a:ext cx="4473526" cy="45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20461" r="22146"/>
          <a:stretch/>
        </p:blipFill>
        <p:spPr>
          <a:xfrm>
            <a:off x="14068" y="2306082"/>
            <a:ext cx="4656406" cy="45519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Cluster </a:t>
            </a:r>
            <a:r>
              <a:rPr lang="pt-BR" sz="2000" dirty="0" err="1"/>
              <a:t>Map</a:t>
            </a:r>
            <a:r>
              <a:rPr lang="pt-BR" sz="2000" dirty="0"/>
              <a:t> – Média Geral </a:t>
            </a:r>
            <a:r>
              <a:rPr lang="pt-BR" sz="2000" dirty="0" err="1"/>
              <a:t>vs</a:t>
            </a:r>
            <a:r>
              <a:rPr lang="pt-BR" sz="2000" dirty="0"/>
              <a:t> Média Privada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/>
          <a:srcRect l="25077" r="26000"/>
          <a:stretch/>
        </p:blipFill>
        <p:spPr>
          <a:xfrm>
            <a:off x="4670474" y="2306081"/>
            <a:ext cx="4473526" cy="45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18784" r="23303"/>
          <a:stretch/>
        </p:blipFill>
        <p:spPr>
          <a:xfrm>
            <a:off x="0" y="2319662"/>
            <a:ext cx="4684541" cy="4538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Cluster </a:t>
            </a:r>
            <a:r>
              <a:rPr lang="pt-BR" sz="2000" dirty="0" err="1"/>
              <a:t>Map</a:t>
            </a:r>
            <a:r>
              <a:rPr lang="pt-BR" sz="2000" dirty="0"/>
              <a:t> – Média Geral </a:t>
            </a:r>
            <a:r>
              <a:rPr lang="pt-BR" sz="2000" dirty="0" err="1"/>
              <a:t>vs</a:t>
            </a:r>
            <a:r>
              <a:rPr lang="pt-BR" sz="2000" dirty="0"/>
              <a:t> Média Mulheres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/>
          <a:srcRect l="25383" r="25547"/>
          <a:stretch/>
        </p:blipFill>
        <p:spPr>
          <a:xfrm>
            <a:off x="4684541" y="2319662"/>
            <a:ext cx="4473527" cy="45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2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19792" r="22395"/>
          <a:stretch/>
        </p:blipFill>
        <p:spPr>
          <a:xfrm>
            <a:off x="-1" y="2311768"/>
            <a:ext cx="4684541" cy="45462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Cluster </a:t>
            </a:r>
            <a:r>
              <a:rPr lang="pt-BR" sz="2000" dirty="0" err="1"/>
              <a:t>Map</a:t>
            </a:r>
            <a:r>
              <a:rPr lang="pt-BR" sz="2000" dirty="0"/>
              <a:t> – Média Geral </a:t>
            </a:r>
            <a:r>
              <a:rPr lang="pt-BR" sz="2000" dirty="0" err="1"/>
              <a:t>vs</a:t>
            </a:r>
            <a:r>
              <a:rPr lang="pt-BR" sz="2000" dirty="0"/>
              <a:t> Média Homens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/>
          <a:srcRect l="25108" r="25753"/>
          <a:stretch/>
        </p:blipFill>
        <p:spPr>
          <a:xfrm>
            <a:off x="4656406" y="2311768"/>
            <a:ext cx="4487594" cy="45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Regressão Múltipla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2597" y="2124552"/>
            <a:ext cx="9152398" cy="47397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MEDIA ~ PRIVADA + FEM, data = Dados)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		Min      1Q 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3Q     Max 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-520.57  -47.01    6.33   59.21  360.47 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Coefficients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Estimate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479.45452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0.06042  7935.4   &lt;2e-16 ***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PRIVADA      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85.11337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0.11292   753.8   &lt;2e-16 ***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FEM          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-9.10112    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0.07672  -118.6   &lt;2e-16 ***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Signif.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0 ‘***’ 0.001 ‘**’ 0.01 ‘*’ 0.05 ‘.’ 0.1 ‘ ’ 1</a:t>
            </a:r>
          </a:p>
          <a:p>
            <a:pPr lvl="1"/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94.26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6192658 </a:t>
            </a:r>
            <a:r>
              <a:rPr lang="pt-BR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freedom</a:t>
            </a:r>
            <a:endParaRPr lang="pt-BR" sz="1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R-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0.08672,	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R-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0.08672 </a:t>
            </a:r>
          </a:p>
          <a:p>
            <a:pPr lvl="1"/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F-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2.94e+05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2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6192658 DF,  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</a:t>
            </a:r>
            <a:r>
              <a:rPr lang="pt-BR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 2.2e-16</a:t>
            </a:r>
          </a:p>
          <a:p>
            <a:endParaRPr lang="pt-BR" sz="1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3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VALIDAÇÃO DE HIPÓTESES</a:t>
            </a:r>
          </a:p>
        </p:txBody>
      </p:sp>
      <p:pic>
        <p:nvPicPr>
          <p:cNvPr id="12" name="Picture 11" descr="al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03" y="319143"/>
            <a:ext cx="1525598" cy="861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Regressão Múltipla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651970" y="3303404"/>
            <a:ext cx="57022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 Escola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Privada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Masculino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564,57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 Escola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Privada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Feminino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555,47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 Escola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Pública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Masculino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479,45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 Escola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Pública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Feminino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470,35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90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CONCLUSÃO</a:t>
            </a:r>
          </a:p>
        </p:txBody>
      </p:sp>
      <p:sp>
        <p:nvSpPr>
          <p:cNvPr id="5" name="Rectangle 2"/>
          <p:cNvSpPr/>
          <p:nvPr/>
        </p:nvSpPr>
        <p:spPr>
          <a:xfrm>
            <a:off x="1097280" y="2018959"/>
            <a:ext cx="696350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cenário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socio-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econômico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geográfico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tem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forte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influência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média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do ENEM.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Demonstrado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no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desempenho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escolas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Demonstrado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no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desempenho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alunos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escolas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privadas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escolas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públicas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melhor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poder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econômico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914400" lvl="1" indent="-457200">
              <a:buFont typeface="+mj-lt"/>
              <a:buAutoNum type="alphaLcParenR"/>
            </a:pPr>
            <a:endParaRPr lang="en-US" sz="23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A media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comparando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alunos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das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escolas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privadas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das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públicas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tendem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ser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85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pontos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maior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035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98835"/>
            <a:ext cx="9387309" cy="1767136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bg2">
                    <a:lumMod val="50000"/>
                  </a:schemeClr>
                </a:solidFill>
              </a:rPr>
              <a:t>OBRIGADO!</a:t>
            </a:r>
            <a:endParaRPr lang="en-US" sz="4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09904" y="3904029"/>
            <a:ext cx="52928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Tiago Martins</a:t>
            </a:r>
            <a:br>
              <a:rPr lang="en-US" sz="23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300" dirty="0" err="1">
                <a:solidFill>
                  <a:schemeClr val="bg2">
                    <a:lumMod val="25000"/>
                  </a:schemeClr>
                </a:solidFill>
              </a:rPr>
              <a:t>Vilson</a:t>
            </a:r>
            <a:r>
              <a:rPr lang="en-US" sz="2300" dirty="0">
                <a:solidFill>
                  <a:schemeClr val="bg2">
                    <a:lumMod val="25000"/>
                  </a:schemeClr>
                </a:solidFill>
              </a:rPr>
              <a:t> Ferreira </a:t>
            </a:r>
          </a:p>
        </p:txBody>
      </p:sp>
    </p:spTree>
    <p:extLst>
      <p:ext uri="{BB962C8B-B14F-4D97-AF65-F5344CB8AC3E}">
        <p14:creationId xmlns:p14="http://schemas.microsoft.com/office/powerpoint/2010/main" val="162273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DADOS</a:t>
            </a:r>
          </a:p>
        </p:txBody>
      </p:sp>
      <p:pic>
        <p:nvPicPr>
          <p:cNvPr id="4" name="Picture 3" descr="dad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73" y="1550420"/>
            <a:ext cx="2170994" cy="149607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77735" y="3225968"/>
            <a:ext cx="8543575" cy="268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Portal Brasileiro de Dados Abertos (</a:t>
            </a:r>
            <a:r>
              <a:rPr lang="pt-BR" sz="2000" b="1" dirty="0" err="1">
                <a:solidFill>
                  <a:schemeClr val="bg2">
                    <a:lumMod val="25000"/>
                  </a:schemeClr>
                </a:solidFill>
              </a:rPr>
              <a:t>dados.gov.br</a:t>
            </a: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) – Enem 2014</a:t>
            </a:r>
          </a:p>
          <a:p>
            <a:pPr marL="342900" indent="-342900" algn="l">
              <a:buFont typeface="Arial"/>
              <a:buChar char="•"/>
            </a:pPr>
            <a:endParaRPr lang="pt-B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Base de dados com mais de 8 Milhões de registros – Auxilio de </a:t>
            </a:r>
            <a:r>
              <a:rPr lang="pt-BR" sz="2000" dirty="0" err="1">
                <a:solidFill>
                  <a:schemeClr val="bg2">
                    <a:lumMod val="25000"/>
                  </a:schemeClr>
                </a:solidFill>
              </a:rPr>
              <a:t>SGBD’s</a:t>
            </a:r>
            <a:endParaRPr lang="pt-B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pt-B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Importação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Tratamento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limpeza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Junções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Escolha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variáveis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8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FERRAMENTAS</a:t>
            </a:r>
          </a:p>
        </p:txBody>
      </p:sp>
      <p:pic>
        <p:nvPicPr>
          <p:cNvPr id="3" name="Picture 2" descr="QGi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4" y="4252167"/>
            <a:ext cx="1392652" cy="1534528"/>
          </a:xfrm>
          <a:prstGeom prst="rect">
            <a:avLst/>
          </a:prstGeom>
        </p:spPr>
      </p:pic>
      <p:pic>
        <p:nvPicPr>
          <p:cNvPr id="5" name="Picture 4" descr="sqlserver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6" y="2130095"/>
            <a:ext cx="3097719" cy="2025432"/>
          </a:xfrm>
          <a:prstGeom prst="rect">
            <a:avLst/>
          </a:prstGeom>
        </p:spPr>
      </p:pic>
      <p:pic>
        <p:nvPicPr>
          <p:cNvPr id="6" name="Picture 5" descr="MySQL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83" y="2388393"/>
            <a:ext cx="2498683" cy="1292288"/>
          </a:xfrm>
          <a:prstGeom prst="rect">
            <a:avLst/>
          </a:prstGeom>
        </p:spPr>
      </p:pic>
      <p:pic>
        <p:nvPicPr>
          <p:cNvPr id="7" name="Picture 6" descr="AmazonWebservices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35" y="1573508"/>
            <a:ext cx="2167248" cy="814885"/>
          </a:xfrm>
          <a:prstGeom prst="rect">
            <a:avLst/>
          </a:prstGeom>
        </p:spPr>
      </p:pic>
      <p:pic>
        <p:nvPicPr>
          <p:cNvPr id="8" name="Picture 7" descr="162596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35" y="4369509"/>
            <a:ext cx="1563503" cy="1563503"/>
          </a:xfrm>
          <a:prstGeom prst="rect">
            <a:avLst/>
          </a:prstGeom>
        </p:spPr>
      </p:pic>
      <p:pic>
        <p:nvPicPr>
          <p:cNvPr id="9" name="Picture 8" descr="FW6s2ljYB6HuZgDe15SiOQ_store_header_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83" y="4369509"/>
            <a:ext cx="3468372" cy="12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PERSPECTIVAS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7589" y="3794652"/>
            <a:ext cx="1088945" cy="667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b="1" dirty="0">
                <a:solidFill>
                  <a:schemeClr val="bg2">
                    <a:lumMod val="25000"/>
                  </a:schemeClr>
                </a:solidFill>
              </a:rPr>
              <a:t>Escolas</a:t>
            </a:r>
            <a:endParaRPr lang="en-US" sz="2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 descr="alun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22" y="2410352"/>
            <a:ext cx="2451100" cy="1384301"/>
          </a:xfrm>
          <a:prstGeom prst="rect">
            <a:avLst/>
          </a:prstGeom>
        </p:spPr>
      </p:pic>
      <p:pic>
        <p:nvPicPr>
          <p:cNvPr id="4" name="Picture 3" descr="escol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88" y="2410352"/>
            <a:ext cx="2451100" cy="13843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17974" y="3770107"/>
            <a:ext cx="1557765" cy="667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b="1" dirty="0">
                <a:solidFill>
                  <a:schemeClr val="bg2">
                    <a:lumMod val="25000"/>
                  </a:schemeClr>
                </a:solidFill>
              </a:rPr>
              <a:t>Indivíduos</a:t>
            </a:r>
            <a:endParaRPr lang="en-US" sz="2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9250" y="4804397"/>
            <a:ext cx="5393272" cy="980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dirty="0"/>
              <a:t>Analises individuais sob perspectivas diferentes.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PERSPECTIVAS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068931" y="3921261"/>
            <a:ext cx="1088945" cy="667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b="1" dirty="0">
                <a:solidFill>
                  <a:schemeClr val="bg2">
                    <a:lumMod val="25000"/>
                  </a:schemeClr>
                </a:solidFill>
              </a:rPr>
              <a:t>Escolas</a:t>
            </a:r>
            <a:endParaRPr lang="en-US" sz="2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30" y="2536961"/>
            <a:ext cx="2451100" cy="1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pic>
        <p:nvPicPr>
          <p:cNvPr id="14" name="Picture 13" descr="Mapa-nota-regiao-escol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56" y="1560048"/>
            <a:ext cx="7025235" cy="496794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Notas por Municípios</a:t>
            </a:r>
            <a:r>
              <a:rPr lang="pt-BR" sz="4000" dirty="0">
                <a:effectLst/>
              </a:rPr>
              <a:t> </a:t>
            </a:r>
            <a:endParaRPr lang="en-US" sz="3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4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143"/>
            <a:ext cx="8229600" cy="1006208"/>
          </a:xfrm>
        </p:spPr>
        <p:txBody>
          <a:bodyPr/>
          <a:lstStyle/>
          <a:p>
            <a:r>
              <a:rPr lang="en-US" sz="3800" dirty="0">
                <a:solidFill>
                  <a:schemeClr val="bg2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13" name="Picture 12" descr="esco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0" y="242706"/>
            <a:ext cx="1477120" cy="8342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234" y="1201142"/>
            <a:ext cx="7714736" cy="35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Índice Moran</a:t>
            </a:r>
            <a:endParaRPr lang="en-US" sz="3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Moran-ind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07" y="1560047"/>
            <a:ext cx="5465383" cy="50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437</Words>
  <Application>Microsoft Office PowerPoint</Application>
  <PresentationFormat>Apresentação na tela (4:3)</PresentationFormat>
  <Paragraphs>133</Paragraphs>
  <Slides>39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Office Theme</vt:lpstr>
      <vt:lpstr>ENEM</vt:lpstr>
      <vt:lpstr>OBJETIVO</vt:lpstr>
      <vt:lpstr>TIMELINE</vt:lpstr>
      <vt:lpstr>DADOS</vt:lpstr>
      <vt:lpstr>FERRAMENTAS</vt:lpstr>
      <vt:lpstr>PERSPECTIVAS</vt:lpstr>
      <vt:lpstr>PERSPECTIVAS</vt:lpstr>
      <vt:lpstr>ANÁLISE EXPLORATÓRIA</vt:lpstr>
      <vt:lpstr>ANÁLISE EXPLORATÓRIA</vt:lpstr>
      <vt:lpstr>Apresentação do PowerPoint</vt:lpstr>
      <vt:lpstr>ANÁLISE EXPLORATÓRIA</vt:lpstr>
      <vt:lpstr>ANÁLISE EXPLORATÓRIA</vt:lpstr>
      <vt:lpstr>ANÁLISE EXPLORATÓRIA</vt:lpstr>
      <vt:lpstr>ANÁLISE EXPLORATÓRIA</vt:lpstr>
      <vt:lpstr>DEFINIÇÃO DE HIPÓTESES</vt:lpstr>
      <vt:lpstr>DEFINIÇÃO DE HIPÓTESES</vt:lpstr>
      <vt:lpstr>VALIDAÇÃO DE HIPÓTESES</vt:lpstr>
      <vt:lpstr>VALIDAÇÃO DE HIPÓTESES</vt:lpstr>
      <vt:lpstr>PERSPECTIVAS</vt:lpstr>
      <vt:lpstr>ANÁLISE EXPLORATÓRIA</vt:lpstr>
      <vt:lpstr>ANÁLISE EXPLORATÓRIA</vt:lpstr>
      <vt:lpstr>ANÁLISE EXPLORATÓRIA</vt:lpstr>
      <vt:lpstr>DEFINIÇÃO DE HIPÓTESES</vt:lpstr>
      <vt:lpstr>DEFINIÇÃO DE HIPÓTESES</vt:lpstr>
      <vt:lpstr>DEFINIÇÃO DE HIPÓTESES</vt:lpstr>
      <vt:lpstr>DEFINIÇÃO DE HIPÓTESES</vt:lpstr>
      <vt:lpstr>DEFINIÇÃO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VALIDAÇÃO DE HIPÓTESES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ENEM</dc:title>
  <dc:creator>Tiago Martins</dc:creator>
  <cp:lastModifiedBy>Vilson Raimundo Ferreira</cp:lastModifiedBy>
  <cp:revision>90</cp:revision>
  <dcterms:created xsi:type="dcterms:W3CDTF">2016-10-31T21:59:11Z</dcterms:created>
  <dcterms:modified xsi:type="dcterms:W3CDTF">2016-11-01T14:30:31Z</dcterms:modified>
</cp:coreProperties>
</file>